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
      <p:font typeface="Nunito" pitchFamily="2" charset="0"/>
      <p:regular r:id="rId9"/>
      <p:bold r:id="rId10"/>
      <p:italic r:id="rId11"/>
      <p:boldItalic r:id="rId12"/>
    </p:embeddedFon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11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Mohamad Reza Syahziar</a:t>
            </a:r>
            <a:endParaRPr lang="en-GB"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rezasyahziar@gmail.com</a:t>
            </a: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https://www.linkedin.com/in/mohamad-reza-syahziar-92213215a/</a:t>
            </a: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GB" dirty="0">
                <a:solidFill>
                  <a:schemeClr val="dk1"/>
                </a:solidFill>
                <a:latin typeface="Nunito"/>
                <a:ea typeface="Nunito"/>
                <a:cs typeface="Nunito"/>
                <a:sym typeface="Nunito"/>
              </a:rPr>
              <a:t>“</a:t>
            </a:r>
            <a:r>
              <a:rPr lang="en-GB" b="0" i="0" u="none" strike="noStrike" dirty="0">
                <a:solidFill>
                  <a:srgbClr val="484848"/>
                </a:solidFill>
                <a:effectLst/>
              </a:rPr>
              <a:t>I have more than one year of experience in several internships and traineeships. My previous experience was training at YABB </a:t>
            </a:r>
            <a:r>
              <a:rPr lang="en-GB" b="0" i="0" u="none" strike="noStrike" dirty="0" err="1">
                <a:solidFill>
                  <a:srgbClr val="484848"/>
                </a:solidFill>
                <a:effectLst/>
              </a:rPr>
              <a:t>Gojek</a:t>
            </a:r>
            <a:r>
              <a:rPr lang="en-GB" b="0" i="0" u="none" strike="noStrike" dirty="0">
                <a:solidFill>
                  <a:srgbClr val="484848"/>
                </a:solidFill>
                <a:effectLst/>
              </a:rPr>
              <a:t> Indonesia as one of their Data Analyst Trainees and also experience in </a:t>
            </a:r>
            <a:r>
              <a:rPr lang="en-GB" b="0" i="0" u="none" strike="noStrike" dirty="0" err="1">
                <a:solidFill>
                  <a:srgbClr val="484848"/>
                </a:solidFill>
                <a:effectLst/>
              </a:rPr>
              <a:t>Boothcamp</a:t>
            </a:r>
            <a:r>
              <a:rPr lang="en-GB" b="0" i="0" u="none" strike="noStrike" dirty="0">
                <a:solidFill>
                  <a:srgbClr val="484848"/>
                </a:solidFill>
                <a:effectLst/>
              </a:rPr>
              <a:t> </a:t>
            </a:r>
            <a:r>
              <a:rPr lang="en-GB" dirty="0" err="1">
                <a:solidFill>
                  <a:srgbClr val="484848"/>
                </a:solidFill>
              </a:rPr>
              <a:t>R</a:t>
            </a:r>
            <a:r>
              <a:rPr lang="en-GB" b="0" i="0" u="none" strike="noStrike" dirty="0" err="1">
                <a:solidFill>
                  <a:srgbClr val="484848"/>
                </a:solidFill>
                <a:effectLst/>
              </a:rPr>
              <a:t>akamain</a:t>
            </a:r>
            <a:r>
              <a:rPr lang="en-GB" b="0" i="0" u="none" strike="noStrike" dirty="0">
                <a:solidFill>
                  <a:srgbClr val="484848"/>
                </a:solidFill>
                <a:effectLst/>
              </a:rPr>
              <a:t> Data Science. I was mentored by several people in the classes . I am currently open for a new job opportunity.</a:t>
            </a:r>
            <a:r>
              <a:rPr lang="en-GB" dirty="0">
                <a:solidFill>
                  <a:schemeClr val="dk1"/>
                </a:solidFill>
                <a:latin typeface="Nunito"/>
                <a:ea typeface="Nunito"/>
                <a:cs typeface="Nunito"/>
                <a:sym typeface="Nunito"/>
              </a:rPr>
              <a:t>”</a:t>
            </a:r>
            <a:endParaRPr lang="en-GB" dirty="0"/>
          </a:p>
        </p:txBody>
      </p:sp>
      <p:pic>
        <p:nvPicPr>
          <p:cNvPr id="2" name="Picture 1">
            <a:extLst>
              <a:ext uri="{FF2B5EF4-FFF2-40B4-BE49-F238E27FC236}">
                <a16:creationId xmlns:a16="http://schemas.microsoft.com/office/drawing/2014/main" id="{BAECD367-0F63-A50F-A33B-386C5DD2886F}"/>
              </a:ext>
            </a:extLst>
          </p:cNvPr>
          <p:cNvPicPr>
            <a:picLocks noChangeAspect="1"/>
          </p:cNvPicPr>
          <p:nvPr/>
        </p:nvPicPr>
        <p:blipFill>
          <a:blip r:embed="rId5"/>
          <a:stretch>
            <a:fillRect/>
          </a:stretch>
        </p:blipFill>
        <p:spPr>
          <a:xfrm>
            <a:off x="4557942" y="643075"/>
            <a:ext cx="1373306" cy="14859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5" name="Google Shape;115;p27"/>
          <p:cNvSpPr txBox="1"/>
          <p:nvPr/>
        </p:nvSpPr>
        <p:spPr>
          <a:xfrm>
            <a:off x="3394553" y="4568898"/>
            <a:ext cx="5749447"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 </a:t>
            </a:r>
          </a:p>
          <a:p>
            <a:pPr marL="0" lvl="0" indent="0" algn="r" rtl="0">
              <a:lnSpc>
                <a:spcPct val="100000"/>
              </a:lnSpc>
              <a:spcBef>
                <a:spcPts val="0"/>
              </a:spcBef>
              <a:spcAft>
                <a:spcPts val="0"/>
              </a:spcAft>
              <a:buNone/>
            </a:pPr>
            <a:r>
              <a:rPr lang="en-GB" sz="1100" dirty="0">
                <a:solidFill>
                  <a:srgbClr val="000000"/>
                </a:solidFill>
              </a:rPr>
              <a:t>https://drive.google.com/file/d/1q9jiOFLi1J-ksAUYwYWFfHscd9TirUca/view?usp=sharing</a:t>
            </a:r>
            <a:endParaRPr sz="1100" dirty="0">
              <a:solidFill>
                <a:srgbClr val="000000"/>
              </a:solidFill>
            </a:endParaRPr>
          </a:p>
        </p:txBody>
      </p:sp>
      <p:sp>
        <p:nvSpPr>
          <p:cNvPr id="3" name="TextBox 2">
            <a:extLst>
              <a:ext uri="{FF2B5EF4-FFF2-40B4-BE49-F238E27FC236}">
                <a16:creationId xmlns:a16="http://schemas.microsoft.com/office/drawing/2014/main" id="{D9FC208E-AD17-DC3E-579F-D588C559C83D}"/>
              </a:ext>
            </a:extLst>
          </p:cNvPr>
          <p:cNvSpPr txBox="1"/>
          <p:nvPr/>
        </p:nvSpPr>
        <p:spPr>
          <a:xfrm>
            <a:off x="0" y="560525"/>
            <a:ext cx="4572000" cy="369332"/>
          </a:xfrm>
          <a:prstGeom prst="rect">
            <a:avLst/>
          </a:prstGeom>
          <a:noFill/>
        </p:spPr>
        <p:txBody>
          <a:bodyPr wrap="square">
            <a:spAutoFit/>
          </a:bodyPr>
          <a:lstStyle/>
          <a:p>
            <a:r>
              <a:rPr lang="en" sz="1800" b="1" dirty="0">
                <a:solidFill>
                  <a:schemeClr val="dk1"/>
                </a:solidFill>
              </a:rPr>
              <a:t>Data Preprocessing </a:t>
            </a:r>
            <a:endParaRPr lang="en-GB" sz="1800" b="1" dirty="0"/>
          </a:p>
        </p:txBody>
      </p:sp>
      <p:sp>
        <p:nvSpPr>
          <p:cNvPr id="7" name="TextBox 6">
            <a:extLst>
              <a:ext uri="{FF2B5EF4-FFF2-40B4-BE49-F238E27FC236}">
                <a16:creationId xmlns:a16="http://schemas.microsoft.com/office/drawing/2014/main" id="{58510DBE-D6F9-F9FA-EB23-C3449942F84B}"/>
              </a:ext>
            </a:extLst>
          </p:cNvPr>
          <p:cNvSpPr txBox="1"/>
          <p:nvPr/>
        </p:nvSpPr>
        <p:spPr>
          <a:xfrm>
            <a:off x="171682" y="882684"/>
            <a:ext cx="4584526" cy="307777"/>
          </a:xfrm>
          <a:prstGeom prst="rect">
            <a:avLst/>
          </a:prstGeom>
          <a:noFill/>
        </p:spPr>
        <p:txBody>
          <a:bodyPr wrap="square">
            <a:spAutoFit/>
          </a:bodyPr>
          <a:lstStyle/>
          <a:p>
            <a:r>
              <a:rPr lang="en" b="1" dirty="0">
                <a:solidFill>
                  <a:schemeClr val="dk1"/>
                </a:solidFill>
              </a:rPr>
              <a:t>Mengatasi missing Value</a:t>
            </a:r>
            <a:endParaRPr lang="en-GB" b="1" dirty="0"/>
          </a:p>
        </p:txBody>
      </p:sp>
      <p:sp>
        <p:nvSpPr>
          <p:cNvPr id="9" name="TextBox 8">
            <a:extLst>
              <a:ext uri="{FF2B5EF4-FFF2-40B4-BE49-F238E27FC236}">
                <a16:creationId xmlns:a16="http://schemas.microsoft.com/office/drawing/2014/main" id="{16B39268-3443-32E9-45B0-09EA172B5322}"/>
              </a:ext>
            </a:extLst>
          </p:cNvPr>
          <p:cNvSpPr txBox="1"/>
          <p:nvPr/>
        </p:nvSpPr>
        <p:spPr>
          <a:xfrm>
            <a:off x="171682" y="1133225"/>
            <a:ext cx="8800636" cy="2031325"/>
          </a:xfrm>
          <a:prstGeom prst="rect">
            <a:avLst/>
          </a:prstGeom>
          <a:noFill/>
        </p:spPr>
        <p:txBody>
          <a:bodyPr wrap="square">
            <a:spAutoFit/>
          </a:bodyPr>
          <a:lstStyle/>
          <a:p>
            <a:pPr algn="just"/>
            <a:r>
              <a:rPr lang="en" sz="1400" dirty="0">
                <a:solidFill>
                  <a:schemeClr val="dk1"/>
                </a:solidFill>
              </a:rPr>
              <a:t>Menggunakan fungsi fillna dan drop untuk kolom berikut :</a:t>
            </a:r>
          </a:p>
          <a:p>
            <a:pPr marL="285750" indent="-285750" algn="just">
              <a:buFont typeface="Arial" panose="020B0604020202020204" pitchFamily="34" charset="0"/>
              <a:buChar char="•"/>
            </a:pPr>
            <a:r>
              <a:rPr lang="en" dirty="0">
                <a:solidFill>
                  <a:schemeClr val="dk1"/>
                </a:solidFill>
              </a:rPr>
              <a:t>Menggunakan nilai rata-rata untuk Skor kepuasanPegawai, agar nilai yang didapat rata-rata dari kolom tetap</a:t>
            </a:r>
          </a:p>
          <a:p>
            <a:pPr marL="285750" indent="-285750" algn="just">
              <a:buFont typeface="Arial" panose="020B0604020202020204" pitchFamily="34" charset="0"/>
              <a:buChar char="•"/>
            </a:pPr>
            <a:r>
              <a:rPr lang="en" dirty="0">
                <a:solidFill>
                  <a:schemeClr val="dk1"/>
                </a:solidFill>
              </a:rPr>
              <a:t>Menggunakan nilai 0 untuk </a:t>
            </a:r>
            <a:r>
              <a:rPr lang="en-GB" dirty="0" err="1">
                <a:solidFill>
                  <a:schemeClr val="dk1"/>
                </a:solidFill>
              </a:rPr>
              <a:t>JumlahKeikutsertaanProjek</a:t>
            </a:r>
            <a:r>
              <a:rPr lang="en-GB" dirty="0">
                <a:solidFill>
                  <a:schemeClr val="dk1"/>
                </a:solidFill>
              </a:rPr>
              <a:t>, </a:t>
            </a:r>
            <a:r>
              <a:rPr lang="en-GB" dirty="0" err="1">
                <a:solidFill>
                  <a:schemeClr val="dk1"/>
                </a:solidFill>
              </a:rPr>
              <a:t>JumlahKeterlambatanSebulanTerakhir</a:t>
            </a:r>
            <a:r>
              <a:rPr lang="en-GB" dirty="0">
                <a:solidFill>
                  <a:schemeClr val="dk1"/>
                </a:solidFill>
              </a:rPr>
              <a:t>, dan </a:t>
            </a:r>
            <a:r>
              <a:rPr lang="en-GB" dirty="0" err="1">
                <a:solidFill>
                  <a:schemeClr val="dk1"/>
                </a:solidFill>
              </a:rPr>
              <a:t>JumlahKetidakhadiran</a:t>
            </a:r>
            <a:r>
              <a:rPr lang="en" dirty="0">
                <a:solidFill>
                  <a:schemeClr val="dk1"/>
                </a:solidFill>
              </a:rPr>
              <a:t> karena nilai yang tidak ada dianggap tidak mengerjakan jadi bernilai 0</a:t>
            </a:r>
          </a:p>
          <a:p>
            <a:pPr marL="285750" indent="-285750" algn="just">
              <a:buFont typeface="Arial" panose="020B0604020202020204" pitchFamily="34" charset="0"/>
              <a:buChar char="•"/>
            </a:pPr>
            <a:r>
              <a:rPr lang="en-GB" dirty="0"/>
              <a:t>Drop </a:t>
            </a:r>
            <a:r>
              <a:rPr lang="en-GB" dirty="0" err="1"/>
              <a:t>kolom</a:t>
            </a:r>
            <a:r>
              <a:rPr lang="en-GB" dirty="0"/>
              <a:t> </a:t>
            </a:r>
            <a:r>
              <a:rPr lang="en-GB" dirty="0" err="1"/>
              <a:t>IkutProgramLOP</a:t>
            </a:r>
            <a:r>
              <a:rPr lang="en-GB" dirty="0"/>
              <a:t> </a:t>
            </a:r>
            <a:r>
              <a:rPr lang="en-GB" dirty="0" err="1"/>
              <a:t>karena</a:t>
            </a:r>
            <a:r>
              <a:rPr lang="en-GB" dirty="0"/>
              <a:t> </a:t>
            </a:r>
            <a:r>
              <a:rPr lang="en-GB" dirty="0" err="1"/>
              <a:t>nilainya</a:t>
            </a:r>
            <a:r>
              <a:rPr lang="en-GB" dirty="0"/>
              <a:t> </a:t>
            </a:r>
            <a:r>
              <a:rPr lang="en-GB" dirty="0" err="1"/>
              <a:t>memiliki</a:t>
            </a:r>
            <a:r>
              <a:rPr lang="en-GB" dirty="0"/>
              <a:t> missing value yang </a:t>
            </a:r>
            <a:r>
              <a:rPr lang="en-GB" dirty="0" err="1"/>
              <a:t>terlalu</a:t>
            </a:r>
            <a:r>
              <a:rPr lang="en-GB" dirty="0"/>
              <a:t> </a:t>
            </a:r>
            <a:r>
              <a:rPr lang="en-GB" dirty="0" err="1"/>
              <a:t>banyak</a:t>
            </a:r>
            <a:r>
              <a:rPr lang="en-GB" dirty="0"/>
              <a:t> dan </a:t>
            </a:r>
            <a:r>
              <a:rPr lang="en-GB" dirty="0" err="1"/>
              <a:t>kolom</a:t>
            </a:r>
            <a:r>
              <a:rPr lang="en-GB" dirty="0"/>
              <a:t> </a:t>
            </a:r>
            <a:r>
              <a:rPr lang="en-GB" dirty="0" err="1"/>
              <a:t>PernahBekerja</a:t>
            </a:r>
            <a:r>
              <a:rPr lang="en-GB" dirty="0"/>
              <a:t> </a:t>
            </a:r>
            <a:r>
              <a:rPr lang="en-GB" dirty="0" err="1"/>
              <a:t>karena</a:t>
            </a:r>
            <a:r>
              <a:rPr lang="en-GB" dirty="0"/>
              <a:t> </a:t>
            </a:r>
            <a:r>
              <a:rPr lang="en-GB" dirty="0" err="1"/>
              <a:t>nilai</a:t>
            </a:r>
            <a:r>
              <a:rPr lang="en-GB" dirty="0"/>
              <a:t> </a:t>
            </a:r>
            <a:r>
              <a:rPr lang="en-GB" dirty="0" err="1"/>
              <a:t>dari</a:t>
            </a:r>
            <a:r>
              <a:rPr lang="en-GB" dirty="0"/>
              <a:t> </a:t>
            </a:r>
            <a:r>
              <a:rPr lang="en-GB" dirty="0" err="1"/>
              <a:t>kolomnya</a:t>
            </a:r>
            <a:r>
              <a:rPr lang="en-GB" dirty="0"/>
              <a:t> </a:t>
            </a:r>
            <a:r>
              <a:rPr lang="en-GB" dirty="0" err="1"/>
              <a:t>seluruhnya</a:t>
            </a:r>
            <a:r>
              <a:rPr lang="en-GB" dirty="0"/>
              <a:t> 1 dan yes</a:t>
            </a:r>
          </a:p>
          <a:p>
            <a:pPr marL="285750" indent="-285750" algn="just">
              <a:buFont typeface="Arial" panose="020B0604020202020204" pitchFamily="34" charset="0"/>
              <a:buChar char="•"/>
            </a:pPr>
            <a:r>
              <a:rPr lang="en-GB" dirty="0"/>
              <a:t>Isi </a:t>
            </a:r>
            <a:r>
              <a:rPr lang="en-GB" dirty="0" err="1"/>
              <a:t>nilai</a:t>
            </a:r>
            <a:r>
              <a:rPr lang="en-GB" dirty="0"/>
              <a:t> </a:t>
            </a:r>
            <a:r>
              <a:rPr lang="en-GB" dirty="0" err="1"/>
              <a:t>kosong</a:t>
            </a:r>
            <a:r>
              <a:rPr lang="en-GB" dirty="0"/>
              <a:t> </a:t>
            </a:r>
            <a:r>
              <a:rPr lang="en-GB" dirty="0" err="1"/>
              <a:t>AlasanResign</a:t>
            </a:r>
            <a:r>
              <a:rPr lang="en-GB" dirty="0"/>
              <a:t> </a:t>
            </a:r>
            <a:r>
              <a:rPr lang="en-GB" dirty="0" err="1"/>
              <a:t>dengan</a:t>
            </a:r>
            <a:r>
              <a:rPr lang="en-GB" dirty="0"/>
              <a:t> </a:t>
            </a:r>
            <a:r>
              <a:rPr lang="en-GB" dirty="0" err="1"/>
              <a:t>masih_bekerja</a:t>
            </a:r>
            <a:r>
              <a:rPr lang="en-GB" dirty="0"/>
              <a:t> </a:t>
            </a:r>
            <a:r>
              <a:rPr lang="en-GB" dirty="0" err="1"/>
              <a:t>karena</a:t>
            </a:r>
            <a:r>
              <a:rPr lang="en-GB" dirty="0"/>
              <a:t> </a:t>
            </a:r>
            <a:r>
              <a:rPr lang="en-GB" dirty="0" err="1"/>
              <a:t>tidak</a:t>
            </a:r>
            <a:r>
              <a:rPr lang="en-GB" dirty="0"/>
              <a:t> </a:t>
            </a:r>
            <a:r>
              <a:rPr lang="en-GB" dirty="0" err="1"/>
              <a:t>ada</a:t>
            </a:r>
            <a:r>
              <a:rPr lang="en-GB" dirty="0"/>
              <a:t> </a:t>
            </a:r>
            <a:r>
              <a:rPr lang="en-GB" dirty="0" err="1"/>
              <a:t>nilai</a:t>
            </a:r>
            <a:r>
              <a:rPr lang="en-GB" dirty="0"/>
              <a:t> </a:t>
            </a:r>
            <a:r>
              <a:rPr lang="en-GB" dirty="0" err="1"/>
              <a:t>tanggal</a:t>
            </a:r>
            <a:r>
              <a:rPr lang="en-GB" dirty="0"/>
              <a:t> resign </a:t>
            </a:r>
          </a:p>
          <a:p>
            <a:pPr marL="285750" indent="-285750" algn="just">
              <a:buFont typeface="Arial" panose="020B0604020202020204" pitchFamily="34" charset="0"/>
              <a:buChar char="•"/>
            </a:pPr>
            <a:r>
              <a:rPr lang="en-GB" dirty="0" err="1"/>
              <a:t>Ubah</a:t>
            </a:r>
            <a:r>
              <a:rPr lang="en-GB" dirty="0"/>
              <a:t> – </a:t>
            </a:r>
            <a:r>
              <a:rPr lang="en-GB" dirty="0" err="1"/>
              <a:t>dengan</a:t>
            </a:r>
            <a:r>
              <a:rPr lang="en-GB" dirty="0"/>
              <a:t> 0- </a:t>
            </a:r>
            <a:r>
              <a:rPr lang="en-GB" dirty="0" err="1"/>
              <a:t>untuk</a:t>
            </a:r>
            <a:r>
              <a:rPr lang="en-GB" dirty="0"/>
              <a:t> </a:t>
            </a:r>
            <a:r>
              <a:rPr lang="en-GB" dirty="0" err="1"/>
              <a:t>memudahkan</a:t>
            </a:r>
            <a:r>
              <a:rPr lang="en-GB" dirty="0"/>
              <a:t> extract </a:t>
            </a:r>
            <a:r>
              <a:rPr lang="en-GB" dirty="0" err="1"/>
              <a:t>tahun</a:t>
            </a:r>
            <a:r>
              <a:rPr lang="en-GB" dirty="0"/>
              <a:t> </a:t>
            </a:r>
            <a:r>
              <a:rPr lang="en-GB" dirty="0" err="1"/>
              <a:t>untuk</a:t>
            </a:r>
            <a:r>
              <a:rPr lang="en-GB" dirty="0"/>
              <a:t> proses </a:t>
            </a:r>
            <a:r>
              <a:rPr lang="en-GB" dirty="0" err="1"/>
              <a:t>berikutnya</a:t>
            </a:r>
            <a:r>
              <a:rPr lang="en-GB" dirty="0"/>
              <a:t> </a:t>
            </a:r>
          </a:p>
        </p:txBody>
      </p:sp>
      <p:sp>
        <p:nvSpPr>
          <p:cNvPr id="11" name="TextBox 10">
            <a:extLst>
              <a:ext uri="{FF2B5EF4-FFF2-40B4-BE49-F238E27FC236}">
                <a16:creationId xmlns:a16="http://schemas.microsoft.com/office/drawing/2014/main" id="{53C1C600-A70B-1954-E323-A4AA7A095394}"/>
              </a:ext>
            </a:extLst>
          </p:cNvPr>
          <p:cNvSpPr txBox="1"/>
          <p:nvPr/>
        </p:nvSpPr>
        <p:spPr>
          <a:xfrm>
            <a:off x="171682" y="3179226"/>
            <a:ext cx="4597052" cy="307777"/>
          </a:xfrm>
          <a:prstGeom prst="rect">
            <a:avLst/>
          </a:prstGeom>
          <a:noFill/>
        </p:spPr>
        <p:txBody>
          <a:bodyPr wrap="square">
            <a:spAutoFit/>
          </a:bodyPr>
          <a:lstStyle/>
          <a:p>
            <a:r>
              <a:rPr lang="en-GB" b="1" dirty="0">
                <a:solidFill>
                  <a:schemeClr val="dk1"/>
                </a:solidFill>
              </a:rPr>
              <a:t>E</a:t>
            </a:r>
            <a:r>
              <a:rPr lang="en" b="1" dirty="0">
                <a:solidFill>
                  <a:schemeClr val="dk1"/>
                </a:solidFill>
              </a:rPr>
              <a:t>xtract tahun</a:t>
            </a:r>
            <a:endParaRPr lang="en-GB" b="1" dirty="0"/>
          </a:p>
        </p:txBody>
      </p:sp>
      <p:sp>
        <p:nvSpPr>
          <p:cNvPr id="13" name="TextBox 12">
            <a:extLst>
              <a:ext uri="{FF2B5EF4-FFF2-40B4-BE49-F238E27FC236}">
                <a16:creationId xmlns:a16="http://schemas.microsoft.com/office/drawing/2014/main" id="{68D84460-ED46-FACE-A1AE-54828F18004D}"/>
              </a:ext>
            </a:extLst>
          </p:cNvPr>
          <p:cNvSpPr txBox="1"/>
          <p:nvPr/>
        </p:nvSpPr>
        <p:spPr>
          <a:xfrm>
            <a:off x="171682" y="3439724"/>
            <a:ext cx="8800636" cy="523220"/>
          </a:xfrm>
          <a:prstGeom prst="rect">
            <a:avLst/>
          </a:prstGeom>
          <a:noFill/>
        </p:spPr>
        <p:txBody>
          <a:bodyPr wrap="square">
            <a:spAutoFit/>
          </a:bodyPr>
          <a:lstStyle/>
          <a:p>
            <a:r>
              <a:rPr lang="en-GB" sz="1400" dirty="0">
                <a:solidFill>
                  <a:schemeClr val="dk1"/>
                </a:solidFill>
              </a:rPr>
              <a:t>E</a:t>
            </a:r>
            <a:r>
              <a:rPr lang="en" sz="1400" dirty="0">
                <a:solidFill>
                  <a:schemeClr val="dk1"/>
                </a:solidFill>
              </a:rPr>
              <a:t>xtract tahun mengguakan fungsi partion – untuk kolom date yang akan diggunakan yang sudah disesuaikan formatnya dan di gunakan untuk mencari kolom baru yaitu umur, dan lamabekerja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357</Words>
  <Application>Microsoft Office PowerPoint</Application>
  <PresentationFormat>On-screen Show (16:9)</PresentationFormat>
  <Paragraphs>21</Paragraphs>
  <Slides>3</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Dosis</vt:lpstr>
      <vt:lpstr>Arial</vt:lpstr>
      <vt:lpstr>Nunito</vt:lpstr>
      <vt:lpstr>Roboto</vt:lpstr>
      <vt:lpstr>Simple Light</vt:lpstr>
      <vt:lpstr>Simple Light</vt:lpstr>
      <vt:lpstr>Improving Employee Retention by Predicting Employee Attrition Using Machine Learning</vt:lpstr>
      <vt:lpstr>Overview</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Mohamad Reza Syah</dc:creator>
  <cp:lastModifiedBy>reza syahziar</cp:lastModifiedBy>
  <cp:revision>4</cp:revision>
  <dcterms:modified xsi:type="dcterms:W3CDTF">2022-08-13T10:18:12Z</dcterms:modified>
</cp:coreProperties>
</file>